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50" r:id="rId5"/>
    <p:sldMasterId id="2147483660" r:id="rId6"/>
    <p:sldMasterId id="2147483662" r:id="rId7"/>
    <p:sldMasterId id="2147483667" r:id="rId8"/>
    <p:sldMasterId id="2147483669" r:id="rId9"/>
    <p:sldMasterId id="2147483675" r:id="rId10"/>
  </p:sldMasterIdLst>
  <p:notesMasterIdLst>
    <p:notesMasterId r:id="rId14"/>
  </p:notesMasterIdLst>
  <p:handoutMasterIdLst>
    <p:handoutMasterId r:id="rId15"/>
  </p:handoutMasterIdLst>
  <p:sldIdLst>
    <p:sldId id="303" r:id="rId11"/>
    <p:sldId id="336" r:id="rId12"/>
    <p:sldId id="335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6" orient="horz" pos="2935" userDrawn="1">
          <p15:clr>
            <a:srgbClr val="A4A3A4"/>
          </p15:clr>
        </p15:guide>
        <p15:guide id="7" orient="horz" pos="577" userDrawn="1">
          <p15:clr>
            <a:srgbClr val="A4A3A4"/>
          </p15:clr>
        </p15:guide>
        <p15:guide id="8" orient="horz" pos="169" userDrawn="1">
          <p15:clr>
            <a:srgbClr val="A4A3A4"/>
          </p15:clr>
        </p15:guide>
        <p15:guide id="9" orient="horz" pos="667" userDrawn="1">
          <p15:clr>
            <a:srgbClr val="A4A3A4"/>
          </p15:clr>
        </p15:guide>
        <p15:guide id="10" pos="249" userDrawn="1">
          <p15:clr>
            <a:srgbClr val="A4A3A4"/>
          </p15:clr>
        </p15:guide>
        <p15:guide id="11" pos="55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F2F5"/>
    <a:srgbClr val="273142"/>
    <a:srgbClr val="4D57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9" autoAdjust="0"/>
    <p:restoredTop sz="94660"/>
  </p:normalViewPr>
  <p:slideViewPr>
    <p:cSldViewPr snapToGrid="0">
      <p:cViewPr varScale="1">
        <p:scale>
          <a:sx n="81" d="100"/>
          <a:sy n="81" d="100"/>
        </p:scale>
        <p:origin x="336" y="52"/>
      </p:cViewPr>
      <p:guideLst>
        <p:guide orient="horz" pos="1620"/>
        <p:guide pos="2880"/>
        <p:guide orient="horz" pos="2935"/>
        <p:guide orient="horz" pos="577"/>
        <p:guide orient="horz" pos="169"/>
        <p:guide orient="horz" pos="667"/>
        <p:guide pos="249"/>
        <p:guide pos="551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3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5" Type="http://schemas.openxmlformats.org/officeDocument/2006/relationships/handoutMaster" Target="handoutMasters/handoutMaster1.xml"/><Relationship Id="rId10" Type="http://schemas.openxmlformats.org/officeDocument/2006/relationships/slideMaster" Target="slideMasters/slideMaster6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89465-CE0D-4B39-B8B5-5B40FD41020B}" type="datetimeFigureOut">
              <a:rPr lang="en-US" smtClean="0"/>
              <a:t>11/8/2019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67820-9C07-4A23-A314-1D46E1045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95906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06B7A-D931-4D98-BBAC-7D170C3BA55E}" type="datetimeFigureOut">
              <a:rPr lang="en-US" smtClean="0"/>
              <a:t>11/8/2019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FE8580-4ED0-43D7-A417-589F97953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02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1" defTabSz="456423">
              <a:defRPr/>
            </a:pPr>
            <a:endParaRPr lang="en-US">
              <a:solidFill>
                <a:schemeClr val="accent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1371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Master" Target="../slideMasters/slideMaster3.xml"/><Relationship Id="rId7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50967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1 White - IN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579158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EX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Main headline in sentence case here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619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8367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Nokia Whit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Content Placeholder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001135">
                  <a:alpha val="80000"/>
                </a:srgbClr>
              </a:gs>
              <a:gs pos="60000">
                <a:schemeClr val="tx2">
                  <a:alpha val="10000"/>
                </a:schemeClr>
              </a:gs>
              <a:gs pos="83000">
                <a:schemeClr val="accent1">
                  <a:lumMod val="30000"/>
                  <a:lumOff val="70000"/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4"/>
              </a:solidFill>
            </a:endParaRPr>
          </a:p>
        </p:txBody>
      </p:sp>
      <p:sp>
        <p:nvSpPr>
          <p:cNvPr id="4" name="Text Placeholder 4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17600" y="900000"/>
            <a:ext cx="8308800" cy="198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>
                <a:ea typeface="ヒラギノ角ゴ Pro W3"/>
                <a:cs typeface="ヒラギノ角ゴ Pro W3"/>
              </a:rPr>
              <a:t>Main headline in</a:t>
            </a:r>
            <a:br>
              <a:rPr lang="en-US">
                <a:ea typeface="ヒラギノ角ゴ Pro W3"/>
                <a:cs typeface="ヒラギノ角ゴ Pro W3"/>
              </a:rPr>
            </a:br>
            <a:r>
              <a:rPr lang="en-US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Content Placeholder 12"/>
          <p:cNvSpPr>
            <a:spLocks noGrp="1"/>
          </p:cNvSpPr>
          <p:nvPr userDrawn="1">
            <p:ph sz="quarter" idx="13" hasCustomPrompt="1"/>
          </p:nvPr>
        </p:nvSpPr>
        <p:spPr>
          <a:xfrm>
            <a:off x="417600" y="3059999"/>
            <a:ext cx="8308800" cy="1576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/>
              <a:t>Supporting headline in sentence case here </a:t>
            </a:r>
          </a:p>
          <a:p>
            <a:pPr lvl="1"/>
            <a:r>
              <a:rPr lang="en-US"/>
              <a:t>Author/Presenter</a:t>
            </a:r>
          </a:p>
          <a:p>
            <a:pPr lvl="1"/>
            <a:r>
              <a:rPr lang="en-US"/>
              <a:t>DD-MM-YYYY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11" name="Footer Placeholder 27"/>
          <p:cNvSpPr>
            <a:spLocks noGrp="1"/>
          </p:cNvSpPr>
          <p:nvPr userDrawn="1"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 dirty="0">
                <a:cs typeface="Arial" charset="0"/>
              </a:rPr>
              <a:t>Public</a:t>
            </a:r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rgbClr val="FFFFFF"/>
                </a:solidFill>
                <a:latin typeface="Nokia Pure Text Light"/>
                <a:cs typeface="Arial" charset="0"/>
              </a:rPr>
              <a:t>© Nokia 2017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200" y="4806239"/>
            <a:ext cx="690379" cy="11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1677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1 Nokia Blue EX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7215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1 Nokia White IN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75816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634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8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278766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746924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171320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521701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40204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563217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51618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9525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2017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6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80" r:id="rId3"/>
    <p:sldLayoutId id="2147483681" r:id="rId4"/>
    <p:sldLayoutId id="2147483654" r:id="rId5"/>
    <p:sldLayoutId id="2147483678" r:id="rId6"/>
    <p:sldLayoutId id="2147483673" r:id="rId7"/>
    <p:sldLayoutId id="2147483679" r:id="rId8"/>
    <p:sldLayoutId id="2147483674" r:id="rId9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2017 Nokia</a:t>
            </a: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51962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2017 Nokia</a:t>
            </a:r>
          </a:p>
        </p:txBody>
      </p:sp>
      <p:sp>
        <p:nvSpPr>
          <p:cNvPr id="18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GB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520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83" r:id="rId3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51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2017 Nokia</a:t>
            </a: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GB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00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35_Split/Docs/S2-1910799.zip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sz="quarter" idx="13"/>
          </p:nvPr>
        </p:nvSpPr>
        <p:spPr>
          <a:xfrm>
            <a:off x="372995" y="3294614"/>
            <a:ext cx="8308800" cy="1576800"/>
          </a:xfrm>
        </p:spPr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S2-1911229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0374" y="659536"/>
            <a:ext cx="713561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Introduction of the Inter PLMN UP functionality in the architecture / </a:t>
            </a:r>
            <a:r>
              <a:rPr lang="en-GB" sz="4000" dirty="0">
                <a:solidFill>
                  <a:schemeClr val="bg1"/>
                </a:solidFill>
              </a:rPr>
              <a:t>UPF Dedicated to IPUPS </a:t>
            </a:r>
            <a:endParaRPr lang="fi-FI" sz="4000" dirty="0">
              <a:solidFill>
                <a:schemeClr val="bg1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69FFF0E-EE48-4F04-9A68-088FB53FDA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cs typeface="Arial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158645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A496B3E-48F4-4D42-ABE9-90C45D3873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DA7EBA-D93F-4D2B-A238-2D2B49214B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280662"/>
            <a:ext cx="8308800" cy="309600"/>
          </a:xfrm>
        </p:spPr>
        <p:txBody>
          <a:bodyPr/>
          <a:lstStyle/>
          <a:p>
            <a:r>
              <a:rPr lang="en-GB" dirty="0"/>
              <a:t>UPF Dedicated to IPUPS acting as GTP-u switch or as GTP-u pass-through?</a:t>
            </a:r>
            <a:endParaRPr lang="fr-FR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BEF73B-7868-4552-8511-2D59028D895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602" y="1105324"/>
            <a:ext cx="3571077" cy="3619737"/>
          </a:xfrm>
        </p:spPr>
        <p:txBody>
          <a:bodyPr>
            <a:normAutofit fontScale="85000"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If IPUPS is GTP-u switch (top figure), the UPF sends traffic targeting (F-TEID) to one IPUPS that is controlled to modify the target F-TEID to target the remote UPF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All traffic of the PDU Session go via the same IPUPS which can have stateful FW capabilities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Otherwise (bottom figure)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The UPF sends traffic targeting (F-TEID) the remote UPF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All IPUPS need to be configured when a new PDU Session is created / released </a:t>
            </a:r>
            <a:r>
              <a:rPr lang="en-GB"/>
              <a:t>(modified)</a:t>
            </a:r>
            <a:endParaRPr lang="en-GB" dirty="0"/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dirty="0"/>
              <a:t>If stateful IPUPS FW capabilities are needed, IP routing capabilities (on both side of the IPUPS(s)) need to ensure that the same IPUPS handles the traffic of a PDU Session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7E4118-10E5-4FA4-BE74-735B2EE965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F066A6C7-26D6-4645-8363-B8CC9C57C0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85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653F4-EB61-41FE-BFD1-EB1CEDEE5661}"/>
              </a:ext>
            </a:extLst>
          </p:cNvPr>
          <p:cNvSpPr txBox="1"/>
          <p:nvPr/>
        </p:nvSpPr>
        <p:spPr>
          <a:xfrm>
            <a:off x="3987016" y="945335"/>
            <a:ext cx="764628" cy="3300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SMF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1CE153-FACA-424E-8EE6-8E4831E1320C}"/>
              </a:ext>
            </a:extLst>
          </p:cNvPr>
          <p:cNvSpPr txBox="1"/>
          <p:nvPr/>
        </p:nvSpPr>
        <p:spPr>
          <a:xfrm>
            <a:off x="4004862" y="1594700"/>
            <a:ext cx="764628" cy="3300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UPF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16A9FE-C46A-4B96-B7AD-70E77543A5A4}"/>
              </a:ext>
            </a:extLst>
          </p:cNvPr>
          <p:cNvSpPr txBox="1"/>
          <p:nvPr/>
        </p:nvSpPr>
        <p:spPr>
          <a:xfrm>
            <a:off x="5599385" y="2204811"/>
            <a:ext cx="764628" cy="3300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IPUPS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5DAAE6-F117-4EF1-917E-7047EDF52EF6}"/>
              </a:ext>
            </a:extLst>
          </p:cNvPr>
          <p:cNvSpPr txBox="1"/>
          <p:nvPr/>
        </p:nvSpPr>
        <p:spPr>
          <a:xfrm>
            <a:off x="8279510" y="1514325"/>
            <a:ext cx="764628" cy="51473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 err="1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Remote</a:t>
            </a: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UPF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B86986E-CC9B-4623-964A-C2BC322F71CB}"/>
              </a:ext>
            </a:extLst>
          </p:cNvPr>
          <p:cNvSpPr txBox="1"/>
          <p:nvPr/>
        </p:nvSpPr>
        <p:spPr>
          <a:xfrm>
            <a:off x="5599385" y="942705"/>
            <a:ext cx="764628" cy="3300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IPUPS 1 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8303E52-35ED-496E-BC86-64BECAB7BA9C}"/>
              </a:ext>
            </a:extLst>
          </p:cNvPr>
          <p:cNvSpPr/>
          <p:nvPr/>
        </p:nvSpPr>
        <p:spPr>
          <a:xfrm>
            <a:off x="7351048" y="821728"/>
            <a:ext cx="483712" cy="1751873"/>
          </a:xfrm>
          <a:prstGeom prst="ellipse">
            <a:avLst/>
          </a:prstGeom>
          <a:solidFill>
            <a:schemeClr val="accent6"/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r-FR" sz="1200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0DEAE08-863C-4488-97C3-577A5FA77174}"/>
              </a:ext>
            </a:extLst>
          </p:cNvPr>
          <p:cNvCxnSpPr>
            <a:cxnSpLocks/>
          </p:cNvCxnSpPr>
          <p:nvPr/>
        </p:nvCxnSpPr>
        <p:spPr>
          <a:xfrm flipH="1">
            <a:off x="7225605" y="845598"/>
            <a:ext cx="23914" cy="1726152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D72665A-6C6C-4A51-AF72-452056A2C1E9}"/>
              </a:ext>
            </a:extLst>
          </p:cNvPr>
          <p:cNvCxnSpPr>
            <a:cxnSpLocks/>
            <a:endCxn id="12" idx="1"/>
          </p:cNvCxnSpPr>
          <p:nvPr/>
        </p:nvCxnSpPr>
        <p:spPr>
          <a:xfrm>
            <a:off x="4769490" y="1751881"/>
            <a:ext cx="3510020" cy="19813"/>
          </a:xfrm>
          <a:prstGeom prst="straightConnector1">
            <a:avLst/>
          </a:prstGeom>
          <a:ln w="15875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758CEDC-0F25-4389-AFB0-CCFDF850B50B}"/>
              </a:ext>
            </a:extLst>
          </p:cNvPr>
          <p:cNvSpPr txBox="1"/>
          <p:nvPr/>
        </p:nvSpPr>
        <p:spPr>
          <a:xfrm>
            <a:off x="5599385" y="1573758"/>
            <a:ext cx="764628" cy="33007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IPUPS 2 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A5DF4CF-2C3B-4764-8AF6-0D3C68A19A68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4751644" y="1110371"/>
            <a:ext cx="1020995" cy="500190"/>
          </a:xfrm>
          <a:prstGeom prst="straightConnector1">
            <a:avLst/>
          </a:prstGeom>
          <a:ln w="31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712ED05-722A-4609-9EB5-7BBB875EE8D7}"/>
              </a:ext>
            </a:extLst>
          </p:cNvPr>
          <p:cNvCxnSpPr>
            <a:cxnSpLocks/>
            <a:stCxn id="6" idx="2"/>
            <a:endCxn id="9" idx="0"/>
          </p:cNvCxnSpPr>
          <p:nvPr/>
        </p:nvCxnSpPr>
        <p:spPr>
          <a:xfrm>
            <a:off x="4369330" y="1275407"/>
            <a:ext cx="17846" cy="319293"/>
          </a:xfrm>
          <a:prstGeom prst="straightConnector1">
            <a:avLst/>
          </a:prstGeom>
          <a:ln w="31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7ED7237-9FF9-4A3C-9F7F-FAB708CDE5FC}"/>
              </a:ext>
            </a:extLst>
          </p:cNvPr>
          <p:cNvSpPr txBox="1"/>
          <p:nvPr/>
        </p:nvSpPr>
        <p:spPr>
          <a:xfrm>
            <a:off x="4715716" y="937405"/>
            <a:ext cx="382314" cy="330072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N4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B641486-36C8-45D7-89F6-5723253D13BC}"/>
              </a:ext>
            </a:extLst>
          </p:cNvPr>
          <p:cNvGrpSpPr/>
          <p:nvPr/>
        </p:nvGrpSpPr>
        <p:grpSpPr>
          <a:xfrm>
            <a:off x="4993500" y="812444"/>
            <a:ext cx="483712" cy="1751873"/>
            <a:chOff x="4993500" y="966444"/>
            <a:chExt cx="483712" cy="1751873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4854FDD-31A7-43D2-B612-03FA8D5BC287}"/>
                </a:ext>
              </a:extLst>
            </p:cNvPr>
            <p:cNvSpPr/>
            <p:nvPr/>
          </p:nvSpPr>
          <p:spPr>
            <a:xfrm>
              <a:off x="4993500" y="966444"/>
              <a:ext cx="483712" cy="1751873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fr-FR" sz="120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58C0382-2B77-4220-88A1-8E51B028F818}"/>
                </a:ext>
              </a:extLst>
            </p:cNvPr>
            <p:cNvSpPr txBox="1"/>
            <p:nvPr/>
          </p:nvSpPr>
          <p:spPr>
            <a:xfrm>
              <a:off x="5070984" y="1951542"/>
              <a:ext cx="382314" cy="330072"/>
            </a:xfrm>
            <a:prstGeom prst="rect">
              <a:avLst/>
            </a:prstGeom>
            <a:noFill/>
          </p:spPr>
          <p:txBody>
            <a:bodyPr wrap="square" lIns="72000" tIns="72000" rIns="72000" bIns="72000" rtlCol="0">
              <a:spAutoFit/>
            </a:bodyPr>
            <a:lstStyle/>
            <a:p>
              <a:pPr defTabSz="360000">
                <a:spcAft>
                  <a:spcPts val="600"/>
                </a:spcAft>
                <a:tabLst>
                  <a:tab pos="360000" algn="l"/>
                </a:tabLst>
              </a:pPr>
              <a:r>
                <a:rPr lang="fr-FR" sz="1200" dirty="0">
                  <a:solidFill>
                    <a:schemeClr val="tx2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IP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B6C4504-9F91-435A-8EE5-BA80E69D3916}"/>
              </a:ext>
            </a:extLst>
          </p:cNvPr>
          <p:cNvGrpSpPr/>
          <p:nvPr/>
        </p:nvGrpSpPr>
        <p:grpSpPr>
          <a:xfrm>
            <a:off x="6561974" y="837739"/>
            <a:ext cx="483712" cy="1751873"/>
            <a:chOff x="4993500" y="966444"/>
            <a:chExt cx="483712" cy="1751873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6C6A8B6-06F4-449B-AAF0-8B415E41D8EC}"/>
                </a:ext>
              </a:extLst>
            </p:cNvPr>
            <p:cNvSpPr/>
            <p:nvPr/>
          </p:nvSpPr>
          <p:spPr>
            <a:xfrm>
              <a:off x="4993500" y="966444"/>
              <a:ext cx="483712" cy="1751873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fr-FR" sz="120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D170C0E-990B-4E45-BCA5-FA0A041A0E51}"/>
                </a:ext>
              </a:extLst>
            </p:cNvPr>
            <p:cNvSpPr txBox="1"/>
            <p:nvPr/>
          </p:nvSpPr>
          <p:spPr>
            <a:xfrm>
              <a:off x="5070984" y="1951542"/>
              <a:ext cx="382314" cy="330072"/>
            </a:xfrm>
            <a:prstGeom prst="rect">
              <a:avLst/>
            </a:prstGeom>
            <a:noFill/>
          </p:spPr>
          <p:txBody>
            <a:bodyPr wrap="square" lIns="72000" tIns="72000" rIns="72000" bIns="72000" rtlCol="0">
              <a:spAutoFit/>
            </a:bodyPr>
            <a:lstStyle/>
            <a:p>
              <a:pPr defTabSz="360000">
                <a:spcAft>
                  <a:spcPts val="600"/>
                </a:spcAft>
                <a:tabLst>
                  <a:tab pos="360000" algn="l"/>
                </a:tabLst>
              </a:pPr>
              <a:r>
                <a:rPr lang="fr-FR" sz="1200" dirty="0">
                  <a:solidFill>
                    <a:schemeClr val="tx2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IP</a:t>
              </a: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0051494F-16B8-4FEB-A994-0868B28C6E17}"/>
              </a:ext>
            </a:extLst>
          </p:cNvPr>
          <p:cNvSpPr txBox="1"/>
          <p:nvPr/>
        </p:nvSpPr>
        <p:spPr>
          <a:xfrm>
            <a:off x="4338822" y="1243686"/>
            <a:ext cx="382314" cy="330072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B4A8C31-E5C4-44E1-A332-BA5D915723A5}"/>
              </a:ext>
            </a:extLst>
          </p:cNvPr>
          <p:cNvSpPr txBox="1"/>
          <p:nvPr/>
        </p:nvSpPr>
        <p:spPr>
          <a:xfrm>
            <a:off x="5605098" y="2550028"/>
            <a:ext cx="1036693" cy="330072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Local PLMN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5C47AE1-9FDE-441F-8DA2-1C5D18DFFB76}"/>
              </a:ext>
            </a:extLst>
          </p:cNvPr>
          <p:cNvCxnSpPr>
            <a:cxnSpLocks/>
          </p:cNvCxnSpPr>
          <p:nvPr/>
        </p:nvCxnSpPr>
        <p:spPr>
          <a:xfrm>
            <a:off x="7971489" y="900000"/>
            <a:ext cx="0" cy="1544817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C26C0268-714E-41D9-807D-893AEF6698D0}"/>
              </a:ext>
            </a:extLst>
          </p:cNvPr>
          <p:cNvSpPr txBox="1"/>
          <p:nvPr/>
        </p:nvSpPr>
        <p:spPr>
          <a:xfrm>
            <a:off x="3963102" y="3118490"/>
            <a:ext cx="764628" cy="3300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SMF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8EC9D9B-9261-49A3-A288-31037F24BCCB}"/>
              </a:ext>
            </a:extLst>
          </p:cNvPr>
          <p:cNvSpPr txBox="1"/>
          <p:nvPr/>
        </p:nvSpPr>
        <p:spPr>
          <a:xfrm>
            <a:off x="3980948" y="3767855"/>
            <a:ext cx="764628" cy="3300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UPF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47B6C16-193D-4BBE-843B-FAE10A33EF43}"/>
              </a:ext>
            </a:extLst>
          </p:cNvPr>
          <p:cNvSpPr txBox="1"/>
          <p:nvPr/>
        </p:nvSpPr>
        <p:spPr>
          <a:xfrm>
            <a:off x="5575471" y="4377966"/>
            <a:ext cx="764628" cy="3300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IPUPS 3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9CC83C2-99E8-411D-91A5-2D946017BF99}"/>
              </a:ext>
            </a:extLst>
          </p:cNvPr>
          <p:cNvSpPr txBox="1"/>
          <p:nvPr/>
        </p:nvSpPr>
        <p:spPr>
          <a:xfrm>
            <a:off x="8255596" y="3632299"/>
            <a:ext cx="764628" cy="51473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 err="1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Remote</a:t>
            </a: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UPF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934EAC1-4F41-4420-81B5-361AB4E11F44}"/>
              </a:ext>
            </a:extLst>
          </p:cNvPr>
          <p:cNvSpPr txBox="1"/>
          <p:nvPr/>
        </p:nvSpPr>
        <p:spPr>
          <a:xfrm>
            <a:off x="5575471" y="3115860"/>
            <a:ext cx="764628" cy="3300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IPUPS 1 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5039E409-357F-43B9-B07F-53922A094809}"/>
              </a:ext>
            </a:extLst>
          </p:cNvPr>
          <p:cNvSpPr/>
          <p:nvPr/>
        </p:nvSpPr>
        <p:spPr>
          <a:xfrm>
            <a:off x="7327134" y="2994883"/>
            <a:ext cx="483712" cy="1751873"/>
          </a:xfrm>
          <a:prstGeom prst="ellipse">
            <a:avLst/>
          </a:prstGeom>
          <a:solidFill>
            <a:schemeClr val="accent6"/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r-FR" sz="1200" dirty="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EA84073-D4B2-4F8D-8A28-DAEF2FFF2FDF}"/>
              </a:ext>
            </a:extLst>
          </p:cNvPr>
          <p:cNvCxnSpPr/>
          <p:nvPr/>
        </p:nvCxnSpPr>
        <p:spPr>
          <a:xfrm>
            <a:off x="7225605" y="2864753"/>
            <a:ext cx="0" cy="209439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EB561214-1514-4DCA-8F47-F31B778D95A2}"/>
              </a:ext>
            </a:extLst>
          </p:cNvPr>
          <p:cNvCxnSpPr>
            <a:cxnSpLocks/>
          </p:cNvCxnSpPr>
          <p:nvPr/>
        </p:nvCxnSpPr>
        <p:spPr>
          <a:xfrm>
            <a:off x="4745576" y="3876155"/>
            <a:ext cx="3510020" cy="19813"/>
          </a:xfrm>
          <a:prstGeom prst="straightConnector1">
            <a:avLst/>
          </a:prstGeom>
          <a:ln w="15875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711C64F2-6B55-4A71-A96B-0C49F76735CD}"/>
              </a:ext>
            </a:extLst>
          </p:cNvPr>
          <p:cNvSpPr txBox="1"/>
          <p:nvPr/>
        </p:nvSpPr>
        <p:spPr>
          <a:xfrm>
            <a:off x="5575471" y="3746913"/>
            <a:ext cx="764628" cy="33007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72000" tIns="72000" rIns="72000" bIns="72000" rtlCol="0">
            <a:spAutoFit/>
          </a:bodyPr>
          <a:lstStyle/>
          <a:p>
            <a:pPr algn="ctr"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IPUPS 2 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AE8B1DB-3FAD-47EC-A017-37A9F49799A2}"/>
              </a:ext>
            </a:extLst>
          </p:cNvPr>
          <p:cNvCxnSpPr>
            <a:cxnSpLocks/>
            <a:stCxn id="38" idx="3"/>
          </p:cNvCxnSpPr>
          <p:nvPr/>
        </p:nvCxnSpPr>
        <p:spPr>
          <a:xfrm>
            <a:off x="4727730" y="3283526"/>
            <a:ext cx="1020995" cy="500190"/>
          </a:xfrm>
          <a:prstGeom prst="straightConnector1">
            <a:avLst/>
          </a:prstGeom>
          <a:ln w="31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BDB069AB-5622-4A87-B80F-46CD8327579A}"/>
              </a:ext>
            </a:extLst>
          </p:cNvPr>
          <p:cNvCxnSpPr>
            <a:cxnSpLocks/>
            <a:stCxn id="38" idx="2"/>
            <a:endCxn id="39" idx="0"/>
          </p:cNvCxnSpPr>
          <p:nvPr/>
        </p:nvCxnSpPr>
        <p:spPr>
          <a:xfrm>
            <a:off x="4345416" y="3448562"/>
            <a:ext cx="17846" cy="319293"/>
          </a:xfrm>
          <a:prstGeom prst="straightConnector1">
            <a:avLst/>
          </a:prstGeom>
          <a:ln w="31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DC976B31-E26E-415E-B3DE-E96C7DD27C7F}"/>
              </a:ext>
            </a:extLst>
          </p:cNvPr>
          <p:cNvSpPr txBox="1"/>
          <p:nvPr/>
        </p:nvSpPr>
        <p:spPr>
          <a:xfrm>
            <a:off x="4691802" y="3110560"/>
            <a:ext cx="382314" cy="330072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N4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7010EB7-017B-4B93-9C4C-DE2E62100726}"/>
              </a:ext>
            </a:extLst>
          </p:cNvPr>
          <p:cNvGrpSpPr/>
          <p:nvPr/>
        </p:nvGrpSpPr>
        <p:grpSpPr>
          <a:xfrm>
            <a:off x="4969586" y="2985599"/>
            <a:ext cx="483712" cy="1751873"/>
            <a:chOff x="4993500" y="966444"/>
            <a:chExt cx="483712" cy="1751873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921A87B2-5039-42BB-9950-1A696BCFBEB3}"/>
                </a:ext>
              </a:extLst>
            </p:cNvPr>
            <p:cNvSpPr/>
            <p:nvPr/>
          </p:nvSpPr>
          <p:spPr>
            <a:xfrm>
              <a:off x="4993500" y="966444"/>
              <a:ext cx="483712" cy="1751873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fr-FR" sz="120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F6C7C4B-6DA4-4052-96AD-4FD46211719A}"/>
                </a:ext>
              </a:extLst>
            </p:cNvPr>
            <p:cNvSpPr txBox="1"/>
            <p:nvPr/>
          </p:nvSpPr>
          <p:spPr>
            <a:xfrm>
              <a:off x="5070984" y="1951542"/>
              <a:ext cx="382314" cy="330072"/>
            </a:xfrm>
            <a:prstGeom prst="rect">
              <a:avLst/>
            </a:prstGeom>
            <a:noFill/>
          </p:spPr>
          <p:txBody>
            <a:bodyPr wrap="square" lIns="72000" tIns="72000" rIns="72000" bIns="72000" rtlCol="0">
              <a:spAutoFit/>
            </a:bodyPr>
            <a:lstStyle/>
            <a:p>
              <a:pPr defTabSz="360000">
                <a:spcAft>
                  <a:spcPts val="600"/>
                </a:spcAft>
                <a:tabLst>
                  <a:tab pos="360000" algn="l"/>
                </a:tabLst>
              </a:pPr>
              <a:r>
                <a:rPr lang="fr-FR" sz="1200" dirty="0">
                  <a:solidFill>
                    <a:schemeClr val="tx2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IP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29AB173-4162-439B-ADCC-81115A858CFB}"/>
              </a:ext>
            </a:extLst>
          </p:cNvPr>
          <p:cNvGrpSpPr/>
          <p:nvPr/>
        </p:nvGrpSpPr>
        <p:grpSpPr>
          <a:xfrm>
            <a:off x="6538060" y="3010894"/>
            <a:ext cx="483712" cy="1751873"/>
            <a:chOff x="4993500" y="966444"/>
            <a:chExt cx="483712" cy="1751873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A5D721A9-1C92-4B56-81A8-8D59E44D4118}"/>
                </a:ext>
              </a:extLst>
            </p:cNvPr>
            <p:cNvSpPr/>
            <p:nvPr/>
          </p:nvSpPr>
          <p:spPr>
            <a:xfrm>
              <a:off x="4993500" y="966444"/>
              <a:ext cx="483712" cy="1751873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fr-FR" sz="120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CEA930E-52D1-415A-9070-C438F43AD63E}"/>
                </a:ext>
              </a:extLst>
            </p:cNvPr>
            <p:cNvSpPr txBox="1"/>
            <p:nvPr/>
          </p:nvSpPr>
          <p:spPr>
            <a:xfrm>
              <a:off x="5070984" y="1951542"/>
              <a:ext cx="382314" cy="330072"/>
            </a:xfrm>
            <a:prstGeom prst="rect">
              <a:avLst/>
            </a:prstGeom>
            <a:noFill/>
          </p:spPr>
          <p:txBody>
            <a:bodyPr wrap="square" lIns="72000" tIns="72000" rIns="72000" bIns="72000" rtlCol="0">
              <a:spAutoFit/>
            </a:bodyPr>
            <a:lstStyle/>
            <a:p>
              <a:pPr defTabSz="360000">
                <a:spcAft>
                  <a:spcPts val="600"/>
                </a:spcAft>
                <a:tabLst>
                  <a:tab pos="360000" algn="l"/>
                </a:tabLst>
              </a:pPr>
              <a:r>
                <a:rPr lang="fr-FR" sz="1200" dirty="0">
                  <a:solidFill>
                    <a:schemeClr val="tx2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IP</a:t>
              </a: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C1BC0305-D948-4AC5-A33C-10486A14C823}"/>
              </a:ext>
            </a:extLst>
          </p:cNvPr>
          <p:cNvSpPr txBox="1"/>
          <p:nvPr/>
        </p:nvSpPr>
        <p:spPr>
          <a:xfrm>
            <a:off x="4314908" y="3416841"/>
            <a:ext cx="382314" cy="330072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N4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6EC3239-32F6-4363-B5B8-B92986B562EC}"/>
              </a:ext>
            </a:extLst>
          </p:cNvPr>
          <p:cNvSpPr txBox="1"/>
          <p:nvPr/>
        </p:nvSpPr>
        <p:spPr>
          <a:xfrm>
            <a:off x="5508736" y="4781356"/>
            <a:ext cx="1036693" cy="330072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defTabSz="360000">
              <a:spcAft>
                <a:spcPts val="600"/>
              </a:spcAft>
              <a:tabLst>
                <a:tab pos="360000" algn="l"/>
              </a:tabLst>
            </a:pPr>
            <a:r>
              <a:rPr lang="fr-FR" sz="1200" dirty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Local PLMN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B2482B58-A63B-4497-8382-7CB459A4F863}"/>
              </a:ext>
            </a:extLst>
          </p:cNvPr>
          <p:cNvCxnSpPr/>
          <p:nvPr/>
        </p:nvCxnSpPr>
        <p:spPr>
          <a:xfrm>
            <a:off x="7947575" y="2919155"/>
            <a:ext cx="0" cy="209439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5FE3073A-E2A1-462B-9C9A-D85EC35BD8A3}"/>
              </a:ext>
            </a:extLst>
          </p:cNvPr>
          <p:cNvCxnSpPr>
            <a:cxnSpLocks/>
            <a:endCxn id="42" idx="1"/>
          </p:cNvCxnSpPr>
          <p:nvPr/>
        </p:nvCxnSpPr>
        <p:spPr>
          <a:xfrm flipV="1">
            <a:off x="4745576" y="3280896"/>
            <a:ext cx="829895" cy="574980"/>
          </a:xfrm>
          <a:prstGeom prst="straightConnector1">
            <a:avLst/>
          </a:prstGeom>
          <a:ln w="15875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21165344-C575-457C-A73D-C6A0E49C0342}"/>
              </a:ext>
            </a:extLst>
          </p:cNvPr>
          <p:cNvCxnSpPr>
            <a:cxnSpLocks/>
            <a:stCxn id="39" idx="3"/>
            <a:endCxn id="40" idx="1"/>
          </p:cNvCxnSpPr>
          <p:nvPr/>
        </p:nvCxnSpPr>
        <p:spPr>
          <a:xfrm>
            <a:off x="4745576" y="3932891"/>
            <a:ext cx="829895" cy="610111"/>
          </a:xfrm>
          <a:prstGeom prst="straightConnector1">
            <a:avLst/>
          </a:prstGeom>
          <a:ln w="15875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6DA9F529-072B-4C80-8B80-C063D1C6F1C0}"/>
              </a:ext>
            </a:extLst>
          </p:cNvPr>
          <p:cNvCxnSpPr>
            <a:cxnSpLocks/>
            <a:endCxn id="54" idx="6"/>
          </p:cNvCxnSpPr>
          <p:nvPr/>
        </p:nvCxnSpPr>
        <p:spPr>
          <a:xfrm>
            <a:off x="6332539" y="3210036"/>
            <a:ext cx="689233" cy="676795"/>
          </a:xfrm>
          <a:prstGeom prst="straightConnector1">
            <a:avLst/>
          </a:prstGeom>
          <a:ln w="15875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23929177-18CD-4CD8-9D10-C68223FCA53E}"/>
              </a:ext>
            </a:extLst>
          </p:cNvPr>
          <p:cNvCxnSpPr>
            <a:cxnSpLocks/>
            <a:stCxn id="40" idx="3"/>
            <a:endCxn id="54" idx="6"/>
          </p:cNvCxnSpPr>
          <p:nvPr/>
        </p:nvCxnSpPr>
        <p:spPr>
          <a:xfrm flipV="1">
            <a:off x="6340099" y="3886831"/>
            <a:ext cx="681673" cy="656171"/>
          </a:xfrm>
          <a:prstGeom prst="straightConnector1">
            <a:avLst/>
          </a:prstGeom>
          <a:ln w="15875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DBB5CD7B-6570-4E50-BD7B-ACA12480943F}"/>
              </a:ext>
            </a:extLst>
          </p:cNvPr>
          <p:cNvCxnSpPr>
            <a:cxnSpLocks/>
          </p:cNvCxnSpPr>
          <p:nvPr/>
        </p:nvCxnSpPr>
        <p:spPr>
          <a:xfrm>
            <a:off x="4691802" y="3138371"/>
            <a:ext cx="913296" cy="25982"/>
          </a:xfrm>
          <a:prstGeom prst="straightConnector1">
            <a:avLst/>
          </a:prstGeom>
          <a:ln w="31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AAAE3C90-3A88-4171-963B-5761A3C2BF62}"/>
              </a:ext>
            </a:extLst>
          </p:cNvPr>
          <p:cNvCxnSpPr>
            <a:cxnSpLocks/>
          </p:cNvCxnSpPr>
          <p:nvPr/>
        </p:nvCxnSpPr>
        <p:spPr>
          <a:xfrm>
            <a:off x="4747899" y="3434890"/>
            <a:ext cx="857199" cy="990260"/>
          </a:xfrm>
          <a:prstGeom prst="straightConnector1">
            <a:avLst/>
          </a:prstGeom>
          <a:ln w="31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3806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A496B3E-48F4-4D42-ABE9-90C45D3873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DA7EBA-D93F-4D2B-A238-2D2B49214B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IPUPS Inter PLMN UP Security functionality </a:t>
            </a:r>
            <a:endParaRPr lang="fr-FR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BEF73B-7868-4552-8511-2D59028D895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465075"/>
            <a:ext cx="8308799" cy="1491750"/>
          </a:xfrm>
        </p:spPr>
        <p:txBody>
          <a:bodyPr>
            <a:normAutofit lnSpcReduction="10000"/>
          </a:bodyPr>
          <a:lstStyle/>
          <a:p>
            <a:r>
              <a:rPr lang="en-GB" dirty="0"/>
              <a:t>3GPP introducing (</a:t>
            </a:r>
            <a:r>
              <a:rPr lang="en-US" u="sng">
                <a:hlinkClick r:id="rId3"/>
              </a:rPr>
              <a:t>S2-1910799</a:t>
            </a:r>
            <a:r>
              <a:rPr lang="en-US" u="sng"/>
              <a:t>)</a:t>
            </a:r>
            <a:r>
              <a:rPr lang="en-GB"/>
              <a:t> </a:t>
            </a:r>
            <a:r>
              <a:rPr lang="en-GB" dirty="0"/>
              <a:t>the IPUPS Inter PLMN UP Security functionality as a UPF functionality. This is meant to be a GTP-u FW at inter PLMN border. It is controlled by N4</a:t>
            </a:r>
            <a:endParaRPr lang="fr-FR" dirty="0"/>
          </a:p>
          <a:p>
            <a:r>
              <a:rPr lang="en-GB" dirty="0"/>
              <a:t>Could be deployed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Integrated with other UPF functionalities (PSA in H-UPF, within V-UPF)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As UPF(s) dedicated to  the IPUPS functionality (shown below)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7E4118-10E5-4FA4-BE74-735B2EE965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F066A6C7-26D6-4645-8363-B8CC9C57C0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85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45F9E0D-ACF1-4BE1-B494-9BB36EAF0C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22945"/>
              </p:ext>
            </p:extLst>
          </p:nvPr>
        </p:nvGraphicFramePr>
        <p:xfrm>
          <a:off x="1552573" y="2768600"/>
          <a:ext cx="6038850" cy="237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Visio" r:id="rId4" imgW="6038788" imgH="2375075" progId="Visio.Drawing.11">
                  <p:embed/>
                </p:oleObj>
              </mc:Choice>
              <mc:Fallback>
                <p:oleObj name="Visio" r:id="rId4" imgW="6038788" imgH="2375075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573" y="2768600"/>
                        <a:ext cx="6038850" cy="2374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69778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B42F5F43-67DD-4FBE-982E-D9201B378610}" vid="{06A42C40-DB66-4F1A-A34F-32B3D80B8FF5}"/>
    </a:ext>
  </a:extLst>
</a:theme>
</file>

<file path=ppt/theme/theme2.xml><?xml version="1.0" encoding="utf-8"?>
<a:theme xmlns:a="http://schemas.openxmlformats.org/drawingml/2006/main" name="2 Nokia INTERNAL Whit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3175">
          <a:noFill/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B42F5F43-67DD-4FBE-982E-D9201B378610}" vid="{65F82EEA-BC74-4AB2-B758-3A7CB5E60C35}"/>
    </a:ext>
  </a:extLst>
</a:theme>
</file>

<file path=ppt/theme/theme3.xml><?xml version="1.0" encoding="utf-8"?>
<a:theme xmlns:a="http://schemas.openxmlformats.org/drawingml/2006/main" name="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42F5F43-67DD-4FBE-982E-D9201B378610}" vid="{FFEA5895-3384-432F-AF3E-46CA2883245D}"/>
    </a:ext>
  </a:extLst>
</a:theme>
</file>

<file path=ppt/theme/theme4.xml><?xml version="1.0" encoding="utf-8"?>
<a:theme xmlns:a="http://schemas.openxmlformats.org/drawingml/2006/main" name="4 Nokia Blue EX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42F5F43-67DD-4FBE-982E-D9201B378610}" vid="{C19DF3F2-03BE-43FB-8A82-9D927834B7A2}"/>
    </a:ext>
  </a:extLst>
</a:theme>
</file>

<file path=ppt/theme/theme5.xml><?xml version="1.0" encoding="utf-8"?>
<a:theme xmlns:a="http://schemas.openxmlformats.org/drawingml/2006/main" name="5 Nokia White IN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42F5F43-67DD-4FBE-982E-D9201B378610}" vid="{1FFBD11F-8F4A-4EE7-9034-DDFF2E58E893}"/>
    </a:ext>
  </a:extLst>
</a:theme>
</file>

<file path=ppt/theme/theme6.xml><?xml version="1.0" encoding="utf-8"?>
<a:theme xmlns:a="http://schemas.openxmlformats.org/drawingml/2006/main" name="6 Nokia Divider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42F5F43-67DD-4FBE-982E-D9201B378610}" vid="{9CCC1692-BBAE-432D-89A4-45316B62A52C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5AIRPNAIUNRU-1920805000-49</_dlc_DocId>
    <_dlc_DocIdUrl xmlns="71c5aaf6-e6ce-465b-b873-5148d2a4c105">
      <Url>https://nokia.sharepoint.com/sites/c5g/epc/_layouts/15/DocIdRedir.aspx?ID=5AIRPNAIUNRU-1920805000-49</Url>
      <Description>5AIRPNAIUNRU-1920805000-49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D10C8B26BB2842AE391B9A46693DB1" ma:contentTypeVersion="0" ma:contentTypeDescription="Create a new document." ma:contentTypeScope="" ma:versionID="0e2f87dcbbd05945bc4a851254596f9e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41f3cf8922db903ea8c896c4e860e3fe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1175468-F2E3-4F4F-976E-6960CB0EA4F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71c5aaf6-e6ce-465b-b873-5148d2a4c10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1E07FA6-77C9-4AFF-8B79-0F19CB49197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24A2BC26-AB38-4301-8A3B-DAA39ACBD29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DC04950E-4AA7-439D-A227-16946224F5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</Words>
  <Application>Microsoft Office PowerPoint</Application>
  <PresentationFormat>On-screen Show (16:9)</PresentationFormat>
  <Paragraphs>41</Paragraphs>
  <Slides>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7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Nokia White Master with headline</vt:lpstr>
      <vt:lpstr>2 Nokia INTERNAL White Master plain</vt:lpstr>
      <vt:lpstr>3 Nokia Blue Master plain</vt:lpstr>
      <vt:lpstr>4 Nokia Blue EXTERNAL Master end slide</vt:lpstr>
      <vt:lpstr>5 Nokia White INTERNAL Master end slide</vt:lpstr>
      <vt:lpstr>6 Nokia Divider Master plain</vt:lpstr>
      <vt:lpstr>think-cell Slide</vt:lpstr>
      <vt:lpstr>Visio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revision>1</cp:revision>
  <dcterms:modified xsi:type="dcterms:W3CDTF">2019-11-08T13:49:12Z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bjectLinks">
    <vt:lpwstr>{826FA07C-A199-43B1-A30A-67E7BC569876}</vt:lpwstr>
  </property>
  <property fmtid="{D5CDD505-2E9C-101B-9397-08002B2CF9AE}" pid="3" name="ContentTypeId">
    <vt:lpwstr>0x01010003D10C8B26BB2842AE391B9A46693DB1</vt:lpwstr>
  </property>
  <property fmtid="{D5CDD505-2E9C-101B-9397-08002B2CF9AE}" pid="4" name="_NewReviewCycle">
    <vt:lpwstr/>
  </property>
  <property fmtid="{D5CDD505-2E9C-101B-9397-08002B2CF9AE}" pid="5" name="_dlc_DocIdItemGuid">
    <vt:lpwstr>36590fd2-4b7a-4957-8e9f-8ab761841291</vt:lpwstr>
  </property>
  <property fmtid="{D5CDD505-2E9C-101B-9397-08002B2CF9AE}" pid="6" name="MSIP_Label_b1aa2129-79ec-42c0-bfac-e5b7a0374572_Enabled">
    <vt:lpwstr>True</vt:lpwstr>
  </property>
  <property fmtid="{D5CDD505-2E9C-101B-9397-08002B2CF9AE}" pid="7" name="MSIP_Label_b1aa2129-79ec-42c0-bfac-e5b7a0374572_SiteId">
    <vt:lpwstr>5d471751-9675-428d-917b-70f44f9630b0</vt:lpwstr>
  </property>
  <property fmtid="{D5CDD505-2E9C-101B-9397-08002B2CF9AE}" pid="8" name="MSIP_Label_b1aa2129-79ec-42c0-bfac-e5b7a0374572_Owner">
    <vt:lpwstr>bruno.landais@nokia.com</vt:lpwstr>
  </property>
  <property fmtid="{D5CDD505-2E9C-101B-9397-08002B2CF9AE}" pid="9" name="MSIP_Label_b1aa2129-79ec-42c0-bfac-e5b7a0374572_SetDate">
    <vt:lpwstr>2019-06-10T12:26:04.9265457Z</vt:lpwstr>
  </property>
  <property fmtid="{D5CDD505-2E9C-101B-9397-08002B2CF9AE}" pid="10" name="MSIP_Label_b1aa2129-79ec-42c0-bfac-e5b7a0374572_Name">
    <vt:lpwstr>Public</vt:lpwstr>
  </property>
  <property fmtid="{D5CDD505-2E9C-101B-9397-08002B2CF9AE}" pid="11" name="MSIP_Label_b1aa2129-79ec-42c0-bfac-e5b7a0374572_Application">
    <vt:lpwstr>Microsoft Azure Information Protection</vt:lpwstr>
  </property>
  <property fmtid="{D5CDD505-2E9C-101B-9397-08002B2CF9AE}" pid="12" name="MSIP_Label_b1aa2129-79ec-42c0-bfac-e5b7a0374572_Extended_MSFT_Method">
    <vt:lpwstr>Manual</vt:lpwstr>
  </property>
  <property fmtid="{D5CDD505-2E9C-101B-9397-08002B2CF9AE}" pid="13" name="Sensitivity">
    <vt:lpwstr>Public</vt:lpwstr>
  </property>
</Properties>
</file>